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0" r:id="rId17"/>
    <p:sldId id="276" r:id="rId18"/>
    <p:sldId id="269" r:id="rId19"/>
    <p:sldId id="274" r:id="rId20"/>
    <p:sldId id="275" r:id="rId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41" d="100"/>
          <a:sy n="141" d="100"/>
        </p:scale>
        <p:origin x="-104" y="-2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62000" y="914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Evaluation eines Java Web Frameworks zur Ablösung bestehender Java Swing</a:t>
            </a:r>
            <a:br>
              <a:rPr lang="de-DE" sz="3200" dirty="0" smtClean="0"/>
            </a:br>
            <a:r>
              <a:rPr lang="de-DE" sz="3200" dirty="0" smtClean="0"/>
              <a:t>Applikationen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90600" y="3113544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Diplomarbeit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endParaRPr lang="de-DE" sz="2400" dirty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Studiengang Informatik</a:t>
            </a: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Hochschule für Technik Zürich – HSZ-T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März 2011 bis Juni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/>
              <a:t>Gewichtete Nutzwertanalyse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4" name="Bild 13" descr="javaDukeILike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5" y="3466225"/>
            <a:ext cx="3043925" cy="262977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45712" y="3627036"/>
            <a:ext cx="1513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200" dirty="0" smtClean="0"/>
              <a:t>Das versteh</a:t>
            </a:r>
          </a:p>
          <a:p>
            <a:r>
              <a:rPr lang="de-DE" sz="2200" dirty="0" smtClean="0"/>
              <a:t>sogar ich</a:t>
            </a:r>
            <a:endParaRPr lang="de-DE" sz="2200" dirty="0"/>
          </a:p>
        </p:txBody>
      </p:sp>
      <p:pic>
        <p:nvPicPr>
          <p:cNvPr id="17" name="Bild 16" descr="gewichteteNutzwert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62400"/>
            <a:ext cx="4419601" cy="163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err="1" smtClean="0">
                <a:solidFill>
                  <a:srgbClr val="000000"/>
                </a:solidFill>
              </a:rPr>
              <a:t>Analytic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Hierarchy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Process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2" name="Bild 11" descr="javaDukeIThink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5" y="3270685"/>
            <a:ext cx="3282785" cy="297771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20393" y="3475982"/>
            <a:ext cx="15540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Wie funktioniert</a:t>
            </a:r>
          </a:p>
          <a:p>
            <a:pPr algn="ctr"/>
            <a:r>
              <a:rPr lang="de-DE" sz="1600" dirty="0" smtClean="0"/>
              <a:t>das jetzt genau?</a:t>
            </a:r>
            <a:endParaRPr lang="de-DE" sz="1600" dirty="0"/>
          </a:p>
        </p:txBody>
      </p:sp>
      <p:pic>
        <p:nvPicPr>
          <p:cNvPr id="16" name="Bild 15" descr="ahpButt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4854"/>
            <a:ext cx="3282792" cy="312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Kombination aus gew. NWA und AHP</a:t>
            </a:r>
            <a:endParaRPr lang="de-DE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Gew. </a:t>
                      </a:r>
                      <a:r>
                        <a:rPr lang="de-DE" sz="3600" b="0" baseline="0" dirty="0" smtClean="0">
                          <a:solidFill>
                            <a:srgbClr val="000000"/>
                          </a:solidFill>
                        </a:rPr>
                        <a:t>NWA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AHP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Einfach verständlich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Komplex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Gewichtung der Soll-</a:t>
                      </a:r>
                      <a:b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4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Kriterien ist subjektiv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Mathematische</a:t>
                      </a:r>
                      <a:br>
                        <a:rPr lang="de-DE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de-DE" sz="2400" baseline="0" dirty="0" smtClean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 Grundlage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Qualitätsprüfung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Plus 10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Plus 20"/>
          <p:cNvSpPr/>
          <p:nvPr/>
        </p:nvSpPr>
        <p:spPr>
          <a:xfrm>
            <a:off x="4797544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990600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4797544" y="568077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Prüfen des Resultats der Evaluation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70065" y="3395007"/>
            <a:ext cx="630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Integration in die IT-Infrastruktur</a:t>
            </a:r>
            <a:endParaRPr lang="de-DE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2325011" y="4193738"/>
            <a:ext cx="529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80% der</a:t>
            </a:r>
            <a:r>
              <a:rPr lang="de-DE" sz="3600" dirty="0" smtClean="0"/>
              <a:t> GUI Komponenten</a:t>
            </a:r>
            <a:endParaRPr lang="de-DE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2853545" y="4992469"/>
            <a:ext cx="334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/>
              <a:t>Proof</a:t>
            </a:r>
            <a:r>
              <a:rPr lang="de-DE" sz="3600" dirty="0" smtClean="0"/>
              <a:t> of </a:t>
            </a:r>
            <a:r>
              <a:rPr lang="de-DE" sz="3600" dirty="0" err="1" smtClean="0"/>
              <a:t>Concept</a:t>
            </a:r>
            <a:endParaRPr lang="de-DE" sz="3600" dirty="0"/>
          </a:p>
        </p:txBody>
      </p:sp>
      <p:pic>
        <p:nvPicPr>
          <p:cNvPr id="17" name="Bild 16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21" y="3507938"/>
            <a:ext cx="533400" cy="533400"/>
          </a:xfrm>
          <a:prstGeom prst="rect">
            <a:avLst/>
          </a:prstGeom>
        </p:spPr>
      </p:pic>
      <p:pic>
        <p:nvPicPr>
          <p:cNvPr id="18" name="Bild 17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11" y="4306669"/>
            <a:ext cx="533400" cy="533400"/>
          </a:xfrm>
          <a:prstGeom prst="rect">
            <a:avLst/>
          </a:prstGeom>
        </p:spPr>
      </p:pic>
      <p:pic>
        <p:nvPicPr>
          <p:cNvPr id="22" name="Bild 21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45" y="5105400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1" name="Bild 10" descr="durchfuehrungDerDiplomarbeit_AnalyseDerInfrastruktu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ZKB IT-Infrastruktur</a:t>
            </a:r>
          </a:p>
        </p:txBody>
      </p:sp>
      <p:pic>
        <p:nvPicPr>
          <p:cNvPr id="12" name="Bild 11" descr="itInfrastruktu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644835"/>
            <a:ext cx="5791201" cy="3724778"/>
          </a:xfrm>
          <a:prstGeom prst="rect">
            <a:avLst/>
          </a:prstGeom>
        </p:spPr>
      </p:pic>
      <p:pic>
        <p:nvPicPr>
          <p:cNvPr id="16" name="Bild 15" descr="enterpriseApplicationSt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50" y="3447014"/>
            <a:ext cx="1595150" cy="284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durchfuehrungDerDiplomarbeit_AnalyseDerJavaSwingApplik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5" name="Bild 4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7162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Drei Java </a:t>
            </a:r>
            <a:r>
              <a:rPr lang="de-DE" sz="3200" dirty="0" err="1" smtClean="0">
                <a:solidFill>
                  <a:srgbClr val="000000"/>
                </a:solidFill>
              </a:rPr>
              <a:t>Swin</a:t>
            </a:r>
            <a:r>
              <a:rPr lang="de-DE" sz="3200" dirty="0" smtClean="0">
                <a:solidFill>
                  <a:srgbClr val="000000"/>
                </a:solidFill>
              </a:rPr>
              <a:t>  Applikationen analysiert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7" name="Bild 6" descr="SL-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56" y="3894000"/>
            <a:ext cx="2517347" cy="1440000"/>
          </a:xfrm>
          <a:prstGeom prst="rect">
            <a:avLst/>
          </a:prstGeom>
        </p:spPr>
      </p:pic>
      <p:pic>
        <p:nvPicPr>
          <p:cNvPr id="9" name="Bild 8" descr="SL-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611" y="4364351"/>
            <a:ext cx="2517346" cy="1440000"/>
          </a:xfrm>
          <a:prstGeom prst="rect">
            <a:avLst/>
          </a:prstGeom>
        </p:spPr>
      </p:pic>
      <p:pic>
        <p:nvPicPr>
          <p:cNvPr id="8" name="Bild 7" descr="SL-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164" y="4845635"/>
            <a:ext cx="2517346" cy="1440000"/>
          </a:xfrm>
          <a:prstGeom prst="rect">
            <a:avLst/>
          </a:prstGeom>
        </p:spPr>
      </p:pic>
      <p:pic>
        <p:nvPicPr>
          <p:cNvPr id="13" name="Bild 12" descr="komponentenParadigm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248" y="4178480"/>
            <a:ext cx="3154752" cy="2146120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2846101" y="3536208"/>
            <a:ext cx="2269676" cy="1768450"/>
          </a:xfrm>
          <a:custGeom>
            <a:avLst/>
            <a:gdLst>
              <a:gd name="connsiteX0" fmla="*/ 0 w 2269676"/>
              <a:gd name="connsiteY0" fmla="*/ 183150 h 1768450"/>
              <a:gd name="connsiteX1" fmla="*/ 369273 w 2269676"/>
              <a:gd name="connsiteY1" fmla="*/ 48039 h 1768450"/>
              <a:gd name="connsiteX2" fmla="*/ 1179871 w 2269676"/>
              <a:gd name="connsiteY2" fmla="*/ 471386 h 1768450"/>
              <a:gd name="connsiteX3" fmla="*/ 1648217 w 2269676"/>
              <a:gd name="connsiteY3" fmla="*/ 408335 h 1768450"/>
              <a:gd name="connsiteX4" fmla="*/ 1630203 w 2269676"/>
              <a:gd name="connsiteY4" fmla="*/ 732601 h 1768450"/>
              <a:gd name="connsiteX5" fmla="*/ 2206629 w 2269676"/>
              <a:gd name="connsiteY5" fmla="*/ 1390140 h 1768450"/>
              <a:gd name="connsiteX6" fmla="*/ 2008483 w 2269676"/>
              <a:gd name="connsiteY6" fmla="*/ 1768450 h 17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6" h="1768450">
                <a:moveTo>
                  <a:pt x="0" y="183150"/>
                </a:moveTo>
                <a:cubicBezTo>
                  <a:pt x="86314" y="91575"/>
                  <a:pt x="172628" y="0"/>
                  <a:pt x="369273" y="48039"/>
                </a:cubicBezTo>
                <a:cubicBezTo>
                  <a:pt x="565918" y="96078"/>
                  <a:pt x="966714" y="411337"/>
                  <a:pt x="1179871" y="471386"/>
                </a:cubicBezTo>
                <a:cubicBezTo>
                  <a:pt x="1393028" y="531435"/>
                  <a:pt x="1573162" y="364799"/>
                  <a:pt x="1648217" y="408335"/>
                </a:cubicBezTo>
                <a:cubicBezTo>
                  <a:pt x="1723272" y="451871"/>
                  <a:pt x="1537134" y="568967"/>
                  <a:pt x="1630203" y="732601"/>
                </a:cubicBezTo>
                <a:cubicBezTo>
                  <a:pt x="1723272" y="896235"/>
                  <a:pt x="2143582" y="1217499"/>
                  <a:pt x="2206629" y="1390140"/>
                </a:cubicBezTo>
                <a:cubicBezTo>
                  <a:pt x="2269676" y="1562782"/>
                  <a:pt x="2139079" y="1665616"/>
                  <a:pt x="2008483" y="17684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7151279" y="3801118"/>
            <a:ext cx="117086" cy="180148"/>
          </a:xfrm>
          <a:custGeom>
            <a:avLst/>
            <a:gdLst>
              <a:gd name="connsiteX0" fmla="*/ 117086 w 117086"/>
              <a:gd name="connsiteY0" fmla="*/ 180148 h 180148"/>
              <a:gd name="connsiteX1" fmla="*/ 0 w 117086"/>
              <a:gd name="connsiteY1" fmla="*/ 0 h 1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086" h="180148">
                <a:moveTo>
                  <a:pt x="117086" y="180148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7286379" y="3837147"/>
            <a:ext cx="144106" cy="144118"/>
          </a:xfrm>
          <a:custGeom>
            <a:avLst/>
            <a:gdLst>
              <a:gd name="connsiteX0" fmla="*/ 0 w 144106"/>
              <a:gd name="connsiteY0" fmla="*/ 144118 h 144118"/>
              <a:gd name="connsiteX1" fmla="*/ 144106 w 144106"/>
              <a:gd name="connsiteY1" fmla="*/ 0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06" h="144118">
                <a:moveTo>
                  <a:pt x="0" y="144118"/>
                </a:moveTo>
                <a:lnTo>
                  <a:pt x="144106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Bild 20" descr="duke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3607" y="1815649"/>
            <a:ext cx="1008821" cy="1217064"/>
          </a:xfrm>
          <a:prstGeom prst="rect">
            <a:avLst/>
          </a:prstGeom>
        </p:spPr>
      </p:pic>
      <p:sp>
        <p:nvSpPr>
          <p:cNvPr id="22" name="Freihandform 21"/>
          <p:cNvSpPr/>
          <p:nvPr/>
        </p:nvSpPr>
        <p:spPr>
          <a:xfrm>
            <a:off x="4494318" y="2883867"/>
            <a:ext cx="2928661" cy="1088392"/>
          </a:xfrm>
          <a:custGeom>
            <a:avLst/>
            <a:gdLst>
              <a:gd name="connsiteX0" fmla="*/ 0 w 2928661"/>
              <a:gd name="connsiteY0" fmla="*/ 1043355 h 1088392"/>
              <a:gd name="connsiteX1" fmla="*/ 189139 w 2928661"/>
              <a:gd name="connsiteY1" fmla="*/ 728097 h 1088392"/>
              <a:gd name="connsiteX2" fmla="*/ 135099 w 2928661"/>
              <a:gd name="connsiteY2" fmla="*/ 304749 h 1088392"/>
              <a:gd name="connsiteX3" fmla="*/ 585432 w 2928661"/>
              <a:gd name="connsiteY3" fmla="*/ 16513 h 1088392"/>
              <a:gd name="connsiteX4" fmla="*/ 1828349 w 2928661"/>
              <a:gd name="connsiteY4" fmla="*/ 205668 h 1088392"/>
              <a:gd name="connsiteX5" fmla="*/ 2350735 w 2928661"/>
              <a:gd name="connsiteY5" fmla="*/ 88572 h 1088392"/>
              <a:gd name="connsiteX6" fmla="*/ 2801067 w 2928661"/>
              <a:gd name="connsiteY6" fmla="*/ 106587 h 1088392"/>
              <a:gd name="connsiteX7" fmla="*/ 2927160 w 2928661"/>
              <a:gd name="connsiteY7" fmla="*/ 538942 h 1088392"/>
              <a:gd name="connsiteX8" fmla="*/ 2810074 w 2928661"/>
              <a:gd name="connsiteY8" fmla="*/ 845193 h 1088392"/>
              <a:gd name="connsiteX9" fmla="*/ 2783054 w 2928661"/>
              <a:gd name="connsiteY9" fmla="*/ 1088392 h 108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661" h="1088392">
                <a:moveTo>
                  <a:pt x="0" y="1043355"/>
                </a:moveTo>
                <a:cubicBezTo>
                  <a:pt x="83311" y="947276"/>
                  <a:pt x="166623" y="851198"/>
                  <a:pt x="189139" y="728097"/>
                </a:cubicBezTo>
                <a:cubicBezTo>
                  <a:pt x="211655" y="604996"/>
                  <a:pt x="69050" y="423346"/>
                  <a:pt x="135099" y="304749"/>
                </a:cubicBezTo>
                <a:cubicBezTo>
                  <a:pt x="201148" y="186152"/>
                  <a:pt x="303224" y="33026"/>
                  <a:pt x="585432" y="16513"/>
                </a:cubicBezTo>
                <a:cubicBezTo>
                  <a:pt x="867640" y="0"/>
                  <a:pt x="1534132" y="193658"/>
                  <a:pt x="1828349" y="205668"/>
                </a:cubicBezTo>
                <a:cubicBezTo>
                  <a:pt x="2122566" y="217678"/>
                  <a:pt x="2188615" y="105086"/>
                  <a:pt x="2350735" y="88572"/>
                </a:cubicBezTo>
                <a:cubicBezTo>
                  <a:pt x="2512855" y="72059"/>
                  <a:pt x="2704996" y="31525"/>
                  <a:pt x="2801067" y="106587"/>
                </a:cubicBezTo>
                <a:cubicBezTo>
                  <a:pt x="2897138" y="181649"/>
                  <a:pt x="2925659" y="415841"/>
                  <a:pt x="2927160" y="538942"/>
                </a:cubicBezTo>
                <a:cubicBezTo>
                  <a:pt x="2928661" y="662043"/>
                  <a:pt x="2834092" y="753618"/>
                  <a:pt x="2810074" y="845193"/>
                </a:cubicBezTo>
                <a:cubicBezTo>
                  <a:pt x="2786056" y="936768"/>
                  <a:pt x="2784555" y="1012580"/>
                  <a:pt x="2783054" y="10883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440813" y="3419665"/>
            <a:ext cx="4474587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18 </a:t>
            </a:r>
            <a:r>
              <a:rPr lang="de-DE" sz="3200" b="1" dirty="0" smtClean="0"/>
              <a:t>Anforderungen</a:t>
            </a:r>
          </a:p>
          <a:p>
            <a:pPr indent="360363"/>
            <a:r>
              <a:rPr lang="de-DE" sz="2400" dirty="0" smtClean="0"/>
              <a:t>an Web Frameworks</a:t>
            </a:r>
          </a:p>
          <a:p>
            <a:pPr indent="360363"/>
            <a:r>
              <a:rPr lang="de-DE" sz="2400" dirty="0" smtClean="0"/>
              <a:t>nach </a:t>
            </a:r>
            <a:r>
              <a:rPr lang="de-DE" sz="2400" b="1" dirty="0" err="1" smtClean="0"/>
              <a:t>AgileLearn</a:t>
            </a:r>
            <a:endParaRPr lang="de-DE" sz="2400" b="1" dirty="0" smtClean="0"/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6 </a:t>
            </a:r>
            <a:r>
              <a:rPr lang="de-DE" sz="3200" b="1" dirty="0" err="1" smtClean="0"/>
              <a:t>priorisiert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i</a:t>
            </a:r>
            <a:r>
              <a:rPr lang="de-DE" sz="2400" dirty="0" smtClean="0"/>
              <a:t>m</a:t>
            </a:r>
            <a:r>
              <a:rPr lang="de-DE" sz="2400" dirty="0" smtClean="0"/>
              <a:t> </a:t>
            </a:r>
            <a:r>
              <a:rPr lang="de-DE" sz="2400" dirty="0" smtClean="0"/>
              <a:t>Sinne </a:t>
            </a:r>
            <a:r>
              <a:rPr lang="de-DE" sz="2400" dirty="0" smtClean="0"/>
              <a:t>der ZKB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7" name="Bild 6" descr="javaDukeIEierlegendeWollMilchS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1022"/>
            <a:ext cx="3022175" cy="3431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440813" y="3419665"/>
            <a:ext cx="4474587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18 </a:t>
            </a:r>
            <a:r>
              <a:rPr lang="de-DE" sz="3200" b="1" dirty="0" smtClean="0"/>
              <a:t>Anforderungen</a:t>
            </a:r>
          </a:p>
          <a:p>
            <a:pPr indent="360363"/>
            <a:r>
              <a:rPr lang="de-DE" sz="2400" dirty="0" smtClean="0"/>
              <a:t>an Web Frameworks</a:t>
            </a:r>
          </a:p>
          <a:p>
            <a:pPr indent="360363"/>
            <a:r>
              <a:rPr lang="de-DE" sz="2400" dirty="0" smtClean="0"/>
              <a:t>nach </a:t>
            </a:r>
            <a:r>
              <a:rPr lang="de-DE" sz="2400" b="1" dirty="0" err="1" smtClean="0"/>
              <a:t>AgileLearn</a:t>
            </a:r>
            <a:endParaRPr lang="de-DE" sz="2400" b="1" dirty="0" smtClean="0"/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6 </a:t>
            </a:r>
            <a:r>
              <a:rPr lang="de-DE" sz="3200" b="1" dirty="0" err="1" smtClean="0"/>
              <a:t>priorisiert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i</a:t>
            </a:r>
            <a:r>
              <a:rPr lang="de-DE" sz="2400" dirty="0" smtClean="0"/>
              <a:t>m</a:t>
            </a:r>
            <a:r>
              <a:rPr lang="de-DE" sz="2400" dirty="0" smtClean="0"/>
              <a:t> </a:t>
            </a:r>
            <a:r>
              <a:rPr lang="de-DE" sz="2400" dirty="0" smtClean="0"/>
              <a:t>Sinne </a:t>
            </a:r>
            <a:r>
              <a:rPr lang="de-DE" sz="2400" dirty="0" smtClean="0"/>
              <a:t>der ZKB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7" name="Bild 6" descr="javaDukeIEierlegendeWollMilchS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1022"/>
            <a:ext cx="3022175" cy="3431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17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KO-Kriterien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810000" y="3419665"/>
            <a:ext cx="368612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44 Grundsätze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der </a:t>
            </a:r>
            <a:r>
              <a:rPr lang="de-DE" sz="2400" dirty="0" smtClean="0"/>
              <a:t>ZKB IT-Architektur</a:t>
            </a:r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3 Aufgehoben</a:t>
            </a:r>
          </a:p>
          <a:p>
            <a:pPr indent="360363"/>
            <a:r>
              <a:rPr lang="de-DE" sz="2400" dirty="0" smtClean="0"/>
              <a:t>in Absprache mit der ZKB</a:t>
            </a:r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Vier Java Web Frameworks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9" name="Bild 8" descr="dukeCano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000" y="4576422"/>
            <a:ext cx="1043840" cy="1873038"/>
          </a:xfrm>
          <a:prstGeom prst="rect">
            <a:avLst/>
          </a:prstGeom>
        </p:spPr>
      </p:pic>
      <p:pic>
        <p:nvPicPr>
          <p:cNvPr id="10" name="Bild 9" descr="dukeVaa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775163"/>
            <a:ext cx="1043840" cy="1873038"/>
          </a:xfrm>
          <a:prstGeom prst="rect">
            <a:avLst/>
          </a:prstGeom>
        </p:spPr>
      </p:pic>
      <p:pic>
        <p:nvPicPr>
          <p:cNvPr id="11" name="Bild 10" descr="dukeWic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59" y="4572000"/>
            <a:ext cx="1043841" cy="1873039"/>
          </a:xfrm>
          <a:prstGeom prst="rect">
            <a:avLst/>
          </a:prstGeom>
        </p:spPr>
      </p:pic>
      <p:pic>
        <p:nvPicPr>
          <p:cNvPr id="12" name="Bild 11" descr="dukeStru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770740"/>
            <a:ext cx="1043840" cy="1873038"/>
          </a:xfrm>
          <a:prstGeom prst="rect">
            <a:avLst/>
          </a:prstGeom>
        </p:spPr>
      </p:pic>
      <p:pic>
        <p:nvPicPr>
          <p:cNvPr id="14" name="Bild 13" descr="gw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117" y="2891179"/>
            <a:ext cx="1080000" cy="1080000"/>
          </a:xfrm>
          <a:prstGeom prst="rect">
            <a:avLst/>
          </a:prstGeom>
        </p:spPr>
      </p:pic>
      <p:pic>
        <p:nvPicPr>
          <p:cNvPr id="16" name="Bild 15" descr="mvc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249" y="4692439"/>
            <a:ext cx="1080000" cy="1080000"/>
          </a:xfrm>
          <a:prstGeom prst="rect">
            <a:avLst/>
          </a:prstGeom>
        </p:spPr>
      </p:pic>
      <p:pic>
        <p:nvPicPr>
          <p:cNvPr id="19" name="Bild 18" descr="hybr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400" y="4572000"/>
            <a:ext cx="1080000" cy="1080000"/>
          </a:xfrm>
          <a:prstGeom prst="rect">
            <a:avLst/>
          </a:prstGeom>
        </p:spPr>
      </p:pic>
      <p:pic>
        <p:nvPicPr>
          <p:cNvPr id="20" name="Bild 19" descr="zkbButt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447" y="2891179"/>
            <a:ext cx="108000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331821" y="3113544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224213" algn="r"/>
                <a:tab pos="3944938" algn="l"/>
              </a:tabLst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smtClean="0">
                <a:solidFill>
                  <a:srgbClr val="000000"/>
                </a:solidFill>
              </a:rPr>
              <a:t>Student	Roman </a:t>
            </a:r>
            <a:r>
              <a:rPr lang="de-DE" sz="2400" dirty="0" err="1" smtClean="0">
                <a:solidFill>
                  <a:srgbClr val="000000"/>
                </a:solidFill>
              </a:rPr>
              <a:t>Würsch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Auftraggeber	Bernhard </a:t>
            </a:r>
            <a:r>
              <a:rPr lang="de-DE" sz="2400" dirty="0" err="1" smtClean="0">
                <a:solidFill>
                  <a:srgbClr val="000000"/>
                </a:solidFill>
              </a:rPr>
              <a:t>Mäder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Betreuer	Beat </a:t>
            </a:r>
            <a:r>
              <a:rPr lang="de-DE" sz="2400" dirty="0" err="1" smtClean="0">
                <a:solidFill>
                  <a:srgbClr val="000000"/>
                </a:solidFill>
              </a:rPr>
              <a:t>Seeliger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Experte	Marco </a:t>
            </a:r>
            <a:r>
              <a:rPr lang="de-DE" sz="2400" dirty="0" err="1" smtClean="0">
                <a:solidFill>
                  <a:srgbClr val="000000"/>
                </a:solidFill>
              </a:rPr>
              <a:t>Schaad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HSZ-T	Vertretung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Begrüssung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dukeJavaDu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56" y="2352845"/>
            <a:ext cx="2215945" cy="3261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Evaluationsprozess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tr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71800"/>
            <a:ext cx="7620000" cy="3342759"/>
          </a:xfrm>
          <a:prstGeom prst="rect">
            <a:avLst/>
          </a:prstGeom>
        </p:spPr>
      </p:pic>
      <p:pic>
        <p:nvPicPr>
          <p:cNvPr id="8" name="Bild 7" descr="vaadinWi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652" y="5486400"/>
            <a:ext cx="1121496" cy="1220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Ablauf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5" name="Bild 4" descr="durchfuehrungDerDiplomarbe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3" y="533400"/>
            <a:ext cx="3642387" cy="4648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348133" y="2743200"/>
            <a:ext cx="31476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dirty="0" smtClean="0"/>
              <a:t>Vollständigkeit der</a:t>
            </a:r>
          </a:p>
          <a:p>
            <a:pPr indent="360363"/>
            <a:r>
              <a:rPr lang="de-DE" sz="2400" dirty="0" smtClean="0"/>
              <a:t>Dokumente (5</a:t>
            </a:r>
            <a:r>
              <a:rPr lang="de-DE" sz="2400" dirty="0" smtClean="0"/>
              <a:t>‘)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Präsentation (20‘)</a:t>
            </a:r>
          </a:p>
          <a:p>
            <a:pPr indent="360363">
              <a:buFont typeface="Arial"/>
              <a:buChar char="•"/>
            </a:pPr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Demonstration</a:t>
            </a:r>
          </a:p>
          <a:p>
            <a:pPr indent="360363"/>
            <a:r>
              <a:rPr lang="de-DE" sz="2400" dirty="0" err="1" smtClean="0"/>
              <a:t>Proof</a:t>
            </a:r>
            <a:r>
              <a:rPr lang="de-DE" sz="2400" dirty="0" smtClean="0"/>
              <a:t> of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 (5‘)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Diskussion und </a:t>
            </a:r>
          </a:p>
          <a:p>
            <a:pPr indent="360363"/>
            <a:r>
              <a:rPr lang="de-DE" sz="2400" dirty="0" smtClean="0"/>
              <a:t>Fragenrunde (15‘)</a:t>
            </a:r>
          </a:p>
          <a:p>
            <a:pPr>
              <a:buFont typeface="Arial"/>
              <a:buChar char="•"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 descr="durchfuehrungDerDiplomarbeit_SammelnVonInform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18" name="Bild 17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19" name="Bild 18" descr="javaDukeIL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344389"/>
            <a:ext cx="2368373" cy="262977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67958" y="3626435"/>
            <a:ext cx="66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Like</a:t>
            </a:r>
            <a:endParaRPr lang="de-DE" sz="2400" dirty="0"/>
          </a:p>
        </p:txBody>
      </p:sp>
      <p:pic>
        <p:nvPicPr>
          <p:cNvPr id="23" name="Bild 22" descr="qualityDesktopEngineeringSince199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75240"/>
            <a:ext cx="3282792" cy="312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3" name="Bild 22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210862"/>
          <a:ext cx="7620000" cy="311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Flexibilität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solidFill>
                            <a:srgbClr val="000000"/>
                          </a:solidFill>
                        </a:rPr>
                        <a:t>Deployment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Plattformunabhängig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Versionsabhängig (JRE)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Entwicklung schleppend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990600" y="413948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3948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Plus 18"/>
          <p:cNvSpPr/>
          <p:nvPr/>
        </p:nvSpPr>
        <p:spPr>
          <a:xfrm>
            <a:off x="990600" y="488761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990600" y="562564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Minus 20"/>
          <p:cNvSpPr/>
          <p:nvPr/>
        </p:nvSpPr>
        <p:spPr>
          <a:xfrm>
            <a:off x="4797544" y="488761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inus 21"/>
          <p:cNvSpPr/>
          <p:nvPr/>
        </p:nvSpPr>
        <p:spPr>
          <a:xfrm>
            <a:off x="4797544" y="5625649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iaNichtPraez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" y="2499425"/>
            <a:ext cx="2964038" cy="3797113"/>
          </a:xfrm>
          <a:prstGeom prst="rect">
            <a:avLst/>
          </a:prstGeom>
        </p:spPr>
      </p:pic>
      <p:pic>
        <p:nvPicPr>
          <p:cNvPr id="17" name="Bild 16" descr="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201361" y="2927943"/>
            <a:ext cx="1590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00" dirty="0" smtClean="0"/>
              <a:t>Nicht präzise</a:t>
            </a:r>
          </a:p>
          <a:p>
            <a:pPr algn="ctr"/>
            <a:r>
              <a:rPr lang="de-DE" sz="2100" dirty="0" smtClean="0"/>
              <a:t>definiert!!!</a:t>
            </a:r>
            <a:endParaRPr lang="de-DE" sz="2100" dirty="0"/>
          </a:p>
        </p:txBody>
      </p:sp>
      <p:pic>
        <p:nvPicPr>
          <p:cNvPr id="22" name="Bild 21" descr="riaWebanwendung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01" y="3352800"/>
            <a:ext cx="3083699" cy="2257939"/>
          </a:xfrm>
          <a:prstGeom prst="rect">
            <a:avLst/>
          </a:prstGeom>
        </p:spPr>
      </p:pic>
      <p:pic>
        <p:nvPicPr>
          <p:cNvPr id="25" name="Bild 24" descr="riaBrowserClientPlu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99" y="4239137"/>
            <a:ext cx="2057401" cy="205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4400" y="26156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000000"/>
                </a:solidFill>
              </a:rPr>
              <a:t>ZKB IT-Architektur definiert: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0" name="Bild 9" descr="riaBrowserCli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05200"/>
            <a:ext cx="1720633" cy="2832318"/>
          </a:xfrm>
          <a:prstGeom prst="rect">
            <a:avLst/>
          </a:prstGeom>
        </p:spPr>
      </p:pic>
      <p:pic>
        <p:nvPicPr>
          <p:cNvPr id="11" name="Bild 10" descr="zkbR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37382"/>
            <a:ext cx="5257800" cy="3000136"/>
          </a:xfrm>
          <a:prstGeom prst="rect">
            <a:avLst/>
          </a:prstGeom>
        </p:spPr>
      </p:pic>
      <p:sp>
        <p:nvSpPr>
          <p:cNvPr id="14" name="Freihandform 13"/>
          <p:cNvSpPr/>
          <p:nvPr/>
        </p:nvSpPr>
        <p:spPr>
          <a:xfrm>
            <a:off x="2324100" y="2738967"/>
            <a:ext cx="3848100" cy="1003300"/>
          </a:xfrm>
          <a:custGeom>
            <a:avLst/>
            <a:gdLst>
              <a:gd name="connsiteX0" fmla="*/ 0 w 3848100"/>
              <a:gd name="connsiteY0" fmla="*/ 1003300 h 1003300"/>
              <a:gd name="connsiteX1" fmla="*/ 389467 w 3848100"/>
              <a:gd name="connsiteY1" fmla="*/ 723900 h 1003300"/>
              <a:gd name="connsiteX2" fmla="*/ 736600 w 3848100"/>
              <a:gd name="connsiteY2" fmla="*/ 503766 h 1003300"/>
              <a:gd name="connsiteX3" fmla="*/ 973667 w 3848100"/>
              <a:gd name="connsiteY3" fmla="*/ 469900 h 1003300"/>
              <a:gd name="connsiteX4" fmla="*/ 1261533 w 3848100"/>
              <a:gd name="connsiteY4" fmla="*/ 537633 h 1003300"/>
              <a:gd name="connsiteX5" fmla="*/ 1778000 w 3848100"/>
              <a:gd name="connsiteY5" fmla="*/ 376766 h 1003300"/>
              <a:gd name="connsiteX6" fmla="*/ 2302933 w 3848100"/>
              <a:gd name="connsiteY6" fmla="*/ 342900 h 1003300"/>
              <a:gd name="connsiteX7" fmla="*/ 2616200 w 3848100"/>
              <a:gd name="connsiteY7" fmla="*/ 495300 h 1003300"/>
              <a:gd name="connsiteX8" fmla="*/ 2954867 w 3848100"/>
              <a:gd name="connsiteY8" fmla="*/ 29633 h 1003300"/>
              <a:gd name="connsiteX9" fmla="*/ 3699933 w 3848100"/>
              <a:gd name="connsiteY9" fmla="*/ 317500 h 1003300"/>
              <a:gd name="connsiteX10" fmla="*/ 3843867 w 3848100"/>
              <a:gd name="connsiteY10" fmla="*/ 529166 h 1003300"/>
              <a:gd name="connsiteX11" fmla="*/ 3843867 w 3848100"/>
              <a:gd name="connsiteY11" fmla="*/ 529166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1003300">
                <a:moveTo>
                  <a:pt x="0" y="1003300"/>
                </a:moveTo>
                <a:cubicBezTo>
                  <a:pt x="133350" y="905228"/>
                  <a:pt x="266700" y="807156"/>
                  <a:pt x="389467" y="723900"/>
                </a:cubicBezTo>
                <a:cubicBezTo>
                  <a:pt x="512234" y="640644"/>
                  <a:pt x="639233" y="546099"/>
                  <a:pt x="736600" y="503766"/>
                </a:cubicBezTo>
                <a:cubicBezTo>
                  <a:pt x="833967" y="461433"/>
                  <a:pt x="886178" y="464256"/>
                  <a:pt x="973667" y="469900"/>
                </a:cubicBezTo>
                <a:cubicBezTo>
                  <a:pt x="1061156" y="475545"/>
                  <a:pt x="1127478" y="553155"/>
                  <a:pt x="1261533" y="537633"/>
                </a:cubicBezTo>
                <a:cubicBezTo>
                  <a:pt x="1395589" y="522111"/>
                  <a:pt x="1604433" y="409222"/>
                  <a:pt x="1778000" y="376766"/>
                </a:cubicBezTo>
                <a:cubicBezTo>
                  <a:pt x="1951567" y="344311"/>
                  <a:pt x="2163233" y="323144"/>
                  <a:pt x="2302933" y="342900"/>
                </a:cubicBezTo>
                <a:cubicBezTo>
                  <a:pt x="2442633" y="362656"/>
                  <a:pt x="2507544" y="547511"/>
                  <a:pt x="2616200" y="495300"/>
                </a:cubicBezTo>
                <a:cubicBezTo>
                  <a:pt x="2724856" y="443089"/>
                  <a:pt x="2774245" y="59266"/>
                  <a:pt x="2954867" y="29633"/>
                </a:cubicBezTo>
                <a:cubicBezTo>
                  <a:pt x="3135489" y="0"/>
                  <a:pt x="3551766" y="234245"/>
                  <a:pt x="3699933" y="317500"/>
                </a:cubicBezTo>
                <a:cubicBezTo>
                  <a:pt x="3848100" y="400755"/>
                  <a:pt x="3843867" y="529166"/>
                  <a:pt x="3843867" y="529166"/>
                </a:cubicBezTo>
                <a:lnTo>
                  <a:pt x="3843867" y="52916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5960533" y="3158067"/>
            <a:ext cx="203200" cy="101600"/>
          </a:xfrm>
          <a:custGeom>
            <a:avLst/>
            <a:gdLst>
              <a:gd name="connsiteX0" fmla="*/ 203200 w 203200"/>
              <a:gd name="connsiteY0" fmla="*/ 101600 h 101600"/>
              <a:gd name="connsiteX1" fmla="*/ 0 w 2032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101600">
                <a:moveTo>
                  <a:pt x="203200" y="101600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6180668" y="3098800"/>
            <a:ext cx="93133" cy="169333"/>
          </a:xfrm>
          <a:custGeom>
            <a:avLst/>
            <a:gdLst>
              <a:gd name="connsiteX0" fmla="*/ 0 w 93133"/>
              <a:gd name="connsiteY0" fmla="*/ 169333 h 169333"/>
              <a:gd name="connsiteX1" fmla="*/ 93133 w 93133"/>
              <a:gd name="connsiteY1" fmla="*/ 0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133" h="169333">
                <a:moveTo>
                  <a:pt x="0" y="169333"/>
                </a:moveTo>
                <a:lnTo>
                  <a:pt x="93133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2287689" y="4865492"/>
            <a:ext cx="1080798" cy="1667868"/>
          </a:xfrm>
          <a:custGeom>
            <a:avLst/>
            <a:gdLst>
              <a:gd name="connsiteX0" fmla="*/ 0 w 1080798"/>
              <a:gd name="connsiteY0" fmla="*/ 1268540 h 1667868"/>
              <a:gd name="connsiteX1" fmla="*/ 198146 w 1080798"/>
              <a:gd name="connsiteY1" fmla="*/ 1538762 h 1667868"/>
              <a:gd name="connsiteX2" fmla="*/ 495365 w 1080798"/>
              <a:gd name="connsiteY2" fmla="*/ 1610821 h 1667868"/>
              <a:gd name="connsiteX3" fmla="*/ 603445 w 1080798"/>
              <a:gd name="connsiteY3" fmla="*/ 1196481 h 1667868"/>
              <a:gd name="connsiteX4" fmla="*/ 612452 w 1080798"/>
              <a:gd name="connsiteY4" fmla="*/ 475890 h 1667868"/>
              <a:gd name="connsiteX5" fmla="*/ 675498 w 1080798"/>
              <a:gd name="connsiteY5" fmla="*/ 70558 h 1667868"/>
              <a:gd name="connsiteX6" fmla="*/ 1080798 w 1080798"/>
              <a:gd name="connsiteY6" fmla="*/ 52543 h 1667868"/>
              <a:gd name="connsiteX7" fmla="*/ 1080798 w 1080798"/>
              <a:gd name="connsiteY7" fmla="*/ 52543 h 166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798" h="1667868">
                <a:moveTo>
                  <a:pt x="0" y="1268540"/>
                </a:moveTo>
                <a:cubicBezTo>
                  <a:pt x="57792" y="1375127"/>
                  <a:pt x="115585" y="1481715"/>
                  <a:pt x="198146" y="1538762"/>
                </a:cubicBezTo>
                <a:cubicBezTo>
                  <a:pt x="280707" y="1595809"/>
                  <a:pt x="427815" y="1667868"/>
                  <a:pt x="495365" y="1610821"/>
                </a:cubicBezTo>
                <a:cubicBezTo>
                  <a:pt x="562915" y="1553774"/>
                  <a:pt x="583931" y="1385636"/>
                  <a:pt x="603445" y="1196481"/>
                </a:cubicBezTo>
                <a:cubicBezTo>
                  <a:pt x="622960" y="1007326"/>
                  <a:pt x="600443" y="663544"/>
                  <a:pt x="612452" y="475890"/>
                </a:cubicBezTo>
                <a:cubicBezTo>
                  <a:pt x="624461" y="288236"/>
                  <a:pt x="597440" y="141116"/>
                  <a:pt x="675498" y="70558"/>
                </a:cubicBezTo>
                <a:cubicBezTo>
                  <a:pt x="753556" y="0"/>
                  <a:pt x="1080798" y="52543"/>
                  <a:pt x="1080798" y="52543"/>
                </a:cubicBezTo>
                <a:lnTo>
                  <a:pt x="1080798" y="5254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/>
        </p:nvSpPr>
        <p:spPr>
          <a:xfrm>
            <a:off x="3193667" y="4728878"/>
            <a:ext cx="162120" cy="189155"/>
          </a:xfrm>
          <a:custGeom>
            <a:avLst/>
            <a:gdLst>
              <a:gd name="connsiteX0" fmla="*/ 135100 w 135100"/>
              <a:gd name="connsiteY0" fmla="*/ 171140 h 171140"/>
              <a:gd name="connsiteX1" fmla="*/ 0 w 135100"/>
              <a:gd name="connsiteY1" fmla="*/ 0 h 17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00" h="171140">
                <a:moveTo>
                  <a:pt x="135100" y="171140"/>
                </a:moveTo>
                <a:cubicBezTo>
                  <a:pt x="79559" y="101333"/>
                  <a:pt x="24018" y="28523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3170340" y="4918034"/>
            <a:ext cx="180133" cy="144118"/>
          </a:xfrm>
          <a:custGeom>
            <a:avLst/>
            <a:gdLst>
              <a:gd name="connsiteX0" fmla="*/ 180133 w 180133"/>
              <a:gd name="connsiteY0" fmla="*/ 0 h 144118"/>
              <a:gd name="connsiteX1" fmla="*/ 0 w 180133"/>
              <a:gd name="connsiteY1" fmla="*/ 144118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33" h="144118">
                <a:moveTo>
                  <a:pt x="180133" y="0"/>
                </a:moveTo>
                <a:cubicBezTo>
                  <a:pt x="104327" y="63802"/>
                  <a:pt x="28521" y="127605"/>
                  <a:pt x="0" y="14411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4" name="Gruppierung 33"/>
          <p:cNvGrpSpPr/>
          <p:nvPr/>
        </p:nvGrpSpPr>
        <p:grpSpPr>
          <a:xfrm>
            <a:off x="3276600" y="3259668"/>
            <a:ext cx="4267201" cy="3293535"/>
            <a:chOff x="3276600" y="3259668"/>
            <a:chExt cx="4267201" cy="3293535"/>
          </a:xfrm>
        </p:grpSpPr>
        <p:cxnSp>
          <p:nvCxnSpPr>
            <p:cNvPr id="19" name="Gerade Verbindung 18"/>
            <p:cNvCxnSpPr/>
            <p:nvPr/>
          </p:nvCxnSpPr>
          <p:spPr>
            <a:xfrm rot="16200000" flipH="1">
              <a:off x="4910667" y="3920066"/>
              <a:ext cx="3285067" cy="19812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 flipH="1" flipV="1">
              <a:off x="4906434" y="3915836"/>
              <a:ext cx="3293535" cy="198119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Bild 32" descr="check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6600" y="3962400"/>
              <a:ext cx="2057400" cy="205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Läuft ohne JRE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Browserabhängig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Framework-Urwald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Serverlast durch Präsentations-Logik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Plus 13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Minus 14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Plus 16"/>
          <p:cNvSpPr/>
          <p:nvPr/>
        </p:nvSpPr>
        <p:spPr>
          <a:xfrm>
            <a:off x="990600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lus 17"/>
          <p:cNvSpPr/>
          <p:nvPr/>
        </p:nvSpPr>
        <p:spPr>
          <a:xfrm>
            <a:off x="990600" y="5599447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4797544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Minus 19"/>
          <p:cNvSpPr/>
          <p:nvPr/>
        </p:nvSpPr>
        <p:spPr>
          <a:xfrm>
            <a:off x="4797544" y="5599447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 descr="javaSwingApplikationsAnalyseMeth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08" y="3048000"/>
            <a:ext cx="3476692" cy="3200399"/>
          </a:xfrm>
          <a:prstGeom prst="rect">
            <a:avLst/>
          </a:prstGeom>
        </p:spPr>
      </p:pic>
      <p:pic>
        <p:nvPicPr>
          <p:cNvPr id="29" name="Bild 2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8" name="Bild 27" descr="durchfuehrungDerDiplomarbeit_AusarbeitenVonMethod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Analyse von 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24" name="Bild 23" descr="programm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626718"/>
            <a:ext cx="4067109" cy="162168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67879" y="3719898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Methoden</a:t>
            </a:r>
            <a:endParaRPr lang="de-DE" sz="2400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990599" y="1219200"/>
            <a:ext cx="7010401" cy="480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Bildschirmpräsentation (4:3)</PresentationFormat>
  <Paragraphs>106</Paragraphs>
  <Slides>20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Office-Design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Roman Würsch</dc:creator>
  <cp:lastModifiedBy>Roman Würsch</cp:lastModifiedBy>
  <cp:revision>111</cp:revision>
  <dcterms:created xsi:type="dcterms:W3CDTF">2011-06-26T16:55:51Z</dcterms:created>
  <dcterms:modified xsi:type="dcterms:W3CDTF">2011-06-26T21:52:05Z</dcterms:modified>
</cp:coreProperties>
</file>